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</p:sldMasterIdLst>
  <p:notesMasterIdLst>
    <p:notesMasterId r:id="rId26"/>
  </p:notesMasterIdLst>
  <p:sldIdLst>
    <p:sldId id="256" r:id="rId4"/>
    <p:sldId id="257" r:id="rId5"/>
    <p:sldId id="258" r:id="rId6"/>
    <p:sldId id="274" r:id="rId7"/>
    <p:sldId id="271" r:id="rId8"/>
    <p:sldId id="272" r:id="rId9"/>
    <p:sldId id="273" r:id="rId10"/>
    <p:sldId id="259" r:id="rId11"/>
    <p:sldId id="260" r:id="rId12"/>
    <p:sldId id="261" r:id="rId13"/>
    <p:sldId id="262" r:id="rId14"/>
    <p:sldId id="275" r:id="rId15"/>
    <p:sldId id="269" r:id="rId16"/>
    <p:sldId id="276" r:id="rId17"/>
    <p:sldId id="270" r:id="rId18"/>
    <p:sldId id="277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P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PH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PH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PH" smtClean="0"/>
              <a:t>Click to edit Master text styles</a:t>
            </a:r>
          </a:p>
          <a:p>
            <a:pPr lvl="1"/>
            <a:r>
              <a:rPr lang="en-PH" smtClean="0"/>
              <a:t>Second level</a:t>
            </a:r>
          </a:p>
          <a:p>
            <a:pPr lvl="2"/>
            <a:r>
              <a:rPr lang="en-PH" smtClean="0"/>
              <a:t>Third level</a:t>
            </a:r>
          </a:p>
          <a:p>
            <a:pPr lvl="3"/>
            <a:r>
              <a:rPr lang="en-PH" smtClean="0"/>
              <a:t>Fourth level</a:t>
            </a:r>
          </a:p>
          <a:p>
            <a:pPr lvl="4"/>
            <a:r>
              <a:rPr lang="en-PH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PH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E50F3E-2AB4-44D2-88A4-23D9EC3FDAB9}" type="slidenum">
              <a:rPr lang="en-PH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06BE69-52F1-4D16-A7D0-8BCE79AE7FB1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15F9-7E8B-45B3-91EA-CA5D602AB1AB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AABD-2FDC-495A-A072-E9049223F7CD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P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PH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PH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05156E-FC59-4BA0-9048-B86E4C1B44FB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2A5FC-6A82-44F2-9FB4-504BA4180B33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41972-4150-4388-B130-FC45D558F306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99EE0-EE49-4180-B7D5-984A4C7CE3B4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4220-CBB0-4342-89FD-498627BA5FAD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229F-D437-4CBC-B465-B3F9AE077879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0849B-EA6D-46EF-8247-4D7E0C31A944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8213E-A36C-468F-ADEC-1B7E2980345D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90BB4-779D-4733-B424-1836EB76DFCF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7F961-302B-4932-8C6B-A9586BE1650E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739D-6DA1-47FD-BBC6-A218E8F883D7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E505-C584-4930-9021-BD8652ADE0E0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163F7-32A6-414B-89EE-B72A566112A5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146F1-3879-4304-BCBA-67B0768761DF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B471E-EE28-4A46-99DE-CF596742E16A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63AD-A080-4983-B67F-E24AE343F914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ED23-1F0F-4A2F-AD94-36015311DD5E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B3F6-48AD-4262-809E-1D6F2DCC232D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D0957-F437-43F7-8470-900A8A5D35CF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E7F6-F474-4367-927D-3FE779219F0D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8467-BEB3-4DEF-979B-BEE08C3B2DBB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1B3B0-4187-4628-A88A-94E8B6A9AF32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4A556-668B-482F-8BB4-FF29078C89B2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9DB7A-E2E4-47BD-A76A-01DA33FB8E1A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E3E23-44DE-4480-95B4-51179F38614F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E9931-10CB-475F-9588-651642A34938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08CB9-3B59-40A6-BA4B-F469613503FB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5C610-6531-4A3A-BC73-C575C82AB268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F7B7D-595E-48E7-BDB1-141895BC6AB3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9FE7-6463-4648-BFAE-8DD0B1EFF718}" type="slidenum">
              <a:rPr lang="en-PH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P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P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P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71772E-9136-4FF7-B9BC-60DA61F3B570}" type="slidenum">
              <a:rPr lang="en-PH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PH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PH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PH" smtClean="0"/>
              <a:t>Click to edit Master text styles</a:t>
            </a:r>
          </a:p>
          <a:p>
            <a:pPr lvl="1"/>
            <a:r>
              <a:rPr lang="en-PH" smtClean="0"/>
              <a:t>Second level</a:t>
            </a:r>
          </a:p>
          <a:p>
            <a:pPr lvl="2"/>
            <a:r>
              <a:rPr lang="en-PH" smtClean="0"/>
              <a:t>Third level</a:t>
            </a:r>
          </a:p>
          <a:p>
            <a:pPr lvl="3"/>
            <a:r>
              <a:rPr lang="en-PH" smtClean="0"/>
              <a:t>Fourth level</a:t>
            </a:r>
          </a:p>
          <a:p>
            <a:pPr lvl="4"/>
            <a:r>
              <a:rPr lang="en-PH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PH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PH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FD9B22-D566-4C1A-98CA-FEADB2E8A446}" type="slidenum">
              <a:rPr lang="en-PH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P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P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P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9F4A1D-39B9-4056-8391-2BC6607A06B9}" type="slidenum">
              <a:rPr lang="en-PH"/>
              <a:pPr/>
              <a:t>‹#›</a:t>
            </a:fld>
            <a:endParaRPr lang="en-P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1"/>
            <a:ext cx="8382000" cy="1447800"/>
          </a:xfrm>
        </p:spPr>
        <p:txBody>
          <a:bodyPr/>
          <a:lstStyle/>
          <a:p>
            <a:pPr algn="ctr"/>
            <a:r>
              <a:rPr lang="en-US" sz="3500" b="1" dirty="0" smtClean="0"/>
              <a:t>METRO MANILA FEDERATION OF CONSUMERS COOPERATIVES</a:t>
            </a:r>
            <a:endParaRPr lang="en-US" sz="35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209800"/>
            <a:ext cx="4114800" cy="1752600"/>
          </a:xfrm>
        </p:spPr>
        <p:txBody>
          <a:bodyPr/>
          <a:lstStyle/>
          <a:p>
            <a:pPr algn="ctr"/>
            <a:r>
              <a:rPr lang="en-US" sz="3000" b="1" dirty="0" smtClean="0"/>
              <a:t>(MMAFECCO)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81200"/>
            <a:ext cx="8226425" cy="4144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4. </a:t>
            </a:r>
            <a:r>
              <a:rPr lang="en-US" sz="3200" dirty="0" smtClean="0">
                <a:latin typeface="Arial Rounded MT Bold" pitchFamily="34" charset="0"/>
              </a:rPr>
              <a:t>regular visitation to member co-operatives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- </a:t>
            </a:r>
            <a:r>
              <a:rPr lang="en-US" sz="3200" dirty="0" smtClean="0"/>
              <a:t> </a:t>
            </a:r>
            <a:r>
              <a:rPr lang="en-US" sz="3200" i="1" dirty="0" smtClean="0"/>
              <a:t>discussion with BOD and managers on:</a:t>
            </a:r>
            <a:r>
              <a:rPr lang="en-US" sz="3200" dirty="0" smtClean="0"/>
              <a:t>	</a:t>
            </a:r>
          </a:p>
          <a:p>
            <a:pPr marL="514350" indent="-514350">
              <a:buNone/>
            </a:pPr>
            <a:r>
              <a:rPr lang="en-US" sz="3200" dirty="0" smtClean="0"/>
              <a:t>		a. how to efficiently and effectively 	 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</a:t>
            </a:r>
            <a:r>
              <a:rPr lang="en-US" sz="3200" dirty="0" smtClean="0"/>
              <a:t>manage the co-operative</a:t>
            </a:r>
          </a:p>
          <a:p>
            <a:pPr marL="514350" indent="-514350">
              <a:buNone/>
            </a:pPr>
            <a:r>
              <a:rPr lang="en-US" sz="3200" dirty="0" smtClean="0"/>
              <a:t>		b. determination of co-operative 	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concerns and how to address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6425" cy="685800"/>
          </a:xfrm>
        </p:spPr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399" cy="579120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None/>
            </a:pPr>
            <a:r>
              <a:rPr lang="en-US" sz="3200" dirty="0" smtClean="0"/>
              <a:t>     5. </a:t>
            </a:r>
            <a:r>
              <a:rPr lang="en-US" sz="3200" dirty="0" smtClean="0">
                <a:latin typeface="Arial Rounded MT Bold" pitchFamily="34" charset="0"/>
              </a:rPr>
              <a:t>tie-up with the Manila Water  </a:t>
            </a:r>
          </a:p>
          <a:p>
            <a:pPr marL="514350" indent="-514350">
              <a:buClr>
                <a:srgbClr val="FF0000"/>
              </a:buClr>
              <a:buNone/>
            </a:pP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         Foundation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 the Manila Water Company is the sole 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provider of water and waste water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services in East Metro Manila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  the company put up the Manila Water 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Foundation to provide co-operatives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with a</a:t>
            </a:r>
            <a:r>
              <a:rPr lang="en-US" sz="3200" u="sng" dirty="0" smtClean="0"/>
              <a:t> Php100,000 ($ 2,300) loan,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u="sng" dirty="0" smtClean="0"/>
              <a:t>interest-free</a:t>
            </a:r>
            <a:r>
              <a:rPr lang="en-US" sz="3200" dirty="0" smtClean="0"/>
              <a:t>, payable in one year.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6425" cy="685800"/>
          </a:xfrm>
        </p:spPr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20140914_114426.jpg"/>
          <p:cNvPicPr>
            <a:picLocks noChangeAspect="1"/>
          </p:cNvPicPr>
          <p:nvPr/>
        </p:nvPicPr>
        <p:blipFill>
          <a:blip r:embed="rId2" cstate="print"/>
          <a:srcRect l="27794" r="7721"/>
          <a:stretch>
            <a:fillRect/>
          </a:stretch>
        </p:blipFill>
        <p:spPr>
          <a:xfrm rot="5400000">
            <a:off x="2087576" y="1493825"/>
            <a:ext cx="5334001" cy="4784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6425" cy="685800"/>
          </a:xfrm>
        </p:spPr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399" cy="579120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None/>
            </a:pPr>
            <a:r>
              <a:rPr lang="en-US" sz="3200" dirty="0" smtClean="0"/>
              <a:t>     6. </a:t>
            </a:r>
            <a:r>
              <a:rPr lang="en-US" sz="3200" dirty="0" smtClean="0">
                <a:latin typeface="Arial Rounded MT Bold" pitchFamily="34" charset="0"/>
              </a:rPr>
              <a:t>participation in the :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   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Metro Manila Co-operative Congress</a:t>
            </a:r>
          </a:p>
          <a:p>
            <a:pPr marL="914400" lvl="1" indent="-514350">
              <a:buClr>
                <a:srgbClr val="FF0000"/>
              </a:buClr>
              <a:buNone/>
            </a:pPr>
            <a:r>
              <a:rPr lang="en-US" sz="3200" dirty="0" smtClean="0"/>
              <a:t>      Sept. 26, 2014</a:t>
            </a:r>
          </a:p>
          <a:p>
            <a:pPr marL="914400" lvl="1" indent="-514350">
              <a:buClr>
                <a:srgbClr val="FF0000"/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One Esplanade, Pasay City</a:t>
            </a:r>
          </a:p>
          <a:p>
            <a:pPr marL="914400" lvl="1" indent="-514350">
              <a:buClr>
                <a:srgbClr val="FF0000"/>
              </a:buClr>
              <a:buNone/>
            </a:pPr>
            <a:r>
              <a:rPr lang="en-US" sz="3200" dirty="0" smtClean="0"/>
              <a:t>      </a:t>
            </a:r>
            <a:r>
              <a:rPr lang="en-US" sz="3200" i="1" dirty="0" smtClean="0">
                <a:solidFill>
                  <a:srgbClr val="FF0000"/>
                </a:solidFill>
              </a:rPr>
              <a:t>Theme</a:t>
            </a:r>
            <a:r>
              <a:rPr lang="en-US" sz="3200" i="1" dirty="0" smtClean="0"/>
              <a:t>: Responding to Co-operative  </a:t>
            </a:r>
          </a:p>
          <a:p>
            <a:pPr marL="914400" lvl="1" indent="-514350">
              <a:buClr>
                <a:srgbClr val="FF0000"/>
              </a:buClr>
              <a:buNone/>
            </a:pPr>
            <a:r>
              <a:rPr lang="en-US" sz="3200" i="1" dirty="0"/>
              <a:t> </a:t>
            </a:r>
            <a:r>
              <a:rPr lang="en-US" sz="3200" i="1" dirty="0" smtClean="0"/>
              <a:t>     Blueprint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6425" cy="685800"/>
          </a:xfrm>
        </p:spPr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399" cy="579120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None/>
            </a:pPr>
            <a:endParaRPr lang="en-US" sz="3200" i="1" dirty="0" smtClean="0"/>
          </a:p>
        </p:txBody>
      </p:sp>
      <p:pic>
        <p:nvPicPr>
          <p:cNvPr id="60418" name="Picture 2" descr="C:\Users\Zeny C. Diola\Downloads\attachments_2014_09_14\20140913_112742.jpg"/>
          <p:cNvPicPr>
            <a:picLocks noChangeAspect="1" noChangeArrowheads="1"/>
          </p:cNvPicPr>
          <p:nvPr/>
        </p:nvPicPr>
        <p:blipFill>
          <a:blip r:embed="rId2" cstate="print"/>
          <a:srcRect r="5735"/>
          <a:stretch>
            <a:fillRect/>
          </a:stretch>
        </p:blipFill>
        <p:spPr bwMode="auto">
          <a:xfrm rot="5400000">
            <a:off x="1270969" y="1777031"/>
            <a:ext cx="545906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6425" cy="685800"/>
          </a:xfrm>
        </p:spPr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399" cy="579120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None/>
            </a:pPr>
            <a:r>
              <a:rPr lang="en-US" sz="3200" dirty="0" smtClean="0"/>
              <a:t>     6. </a:t>
            </a:r>
            <a:r>
              <a:rPr lang="en-US" sz="3200" dirty="0" smtClean="0">
                <a:latin typeface="Arial Rounded MT Bold" pitchFamily="34" charset="0"/>
              </a:rPr>
              <a:t>participation in the :</a:t>
            </a:r>
            <a:endParaRPr lang="en-US" sz="3200" dirty="0" smtClean="0"/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   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National Co-operative Summit</a:t>
            </a:r>
          </a:p>
          <a:p>
            <a:pPr marL="914400" lvl="1" indent="-514350">
              <a:buClr>
                <a:srgbClr val="FF0000"/>
              </a:buClr>
              <a:buNone/>
            </a:pPr>
            <a:r>
              <a:rPr lang="en-US" sz="3200" dirty="0" smtClean="0"/>
              <a:t>     Oct. 16-18, 2014</a:t>
            </a:r>
          </a:p>
          <a:p>
            <a:pPr marL="914400" lvl="1" indent="-514350">
              <a:buClr>
                <a:srgbClr val="FF0000"/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Waterfront Hotel, Cebu City</a:t>
            </a:r>
          </a:p>
          <a:p>
            <a:pPr marL="914400" lvl="1" indent="-514350">
              <a:buClr>
                <a:srgbClr val="FF0000"/>
              </a:buClr>
              <a:buNone/>
            </a:pP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0000"/>
                </a:solidFill>
              </a:rPr>
              <a:t>Theme</a:t>
            </a:r>
            <a:r>
              <a:rPr lang="en-US" sz="3200" dirty="0" smtClean="0"/>
              <a:t>: CO-OPS 2020: Raising the Bar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6425" cy="685800"/>
          </a:xfrm>
        </p:spPr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399" cy="579120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None/>
            </a:pPr>
            <a:endParaRPr lang="en-US" sz="3200" dirty="0"/>
          </a:p>
        </p:txBody>
      </p:sp>
      <p:pic>
        <p:nvPicPr>
          <p:cNvPr id="61442" name="Picture 2" descr="C:\Users\Zeny C. Diola\Desktop\20140913_112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98599" y="2157942"/>
            <a:ext cx="568960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6425" cy="1143000"/>
          </a:xfrm>
        </p:spPr>
        <p:txBody>
          <a:bodyPr/>
          <a:lstStyle/>
          <a:p>
            <a:pPr algn="ctr"/>
            <a:r>
              <a:rPr lang="en-US" sz="3500" b="1" dirty="0" smtClean="0"/>
              <a:t>III. </a:t>
            </a:r>
            <a:r>
              <a:rPr lang="en-US" sz="3500" b="1" dirty="0" smtClean="0">
                <a:solidFill>
                  <a:srgbClr val="00B050"/>
                </a:solidFill>
              </a:rPr>
              <a:t>Challenges faced by MMAFECCO and University Co-operatives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133600"/>
            <a:ext cx="8226425" cy="3992563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1. competition posed by convenience stores, fast food chains, book stores, grocery stores</a:t>
            </a:r>
          </a:p>
          <a:p>
            <a:pPr marL="514350" indent="-514350">
              <a:buNone/>
            </a:pPr>
            <a:r>
              <a:rPr lang="en-US" sz="3200" dirty="0" smtClean="0"/>
              <a:t>2. lack of support of some University administration</a:t>
            </a:r>
          </a:p>
          <a:p>
            <a:pPr marL="514350" indent="-514350">
              <a:buNone/>
            </a:pPr>
            <a:r>
              <a:rPr lang="en-US" sz="3200" dirty="0" smtClean="0"/>
              <a:t>3. high rent</a:t>
            </a:r>
          </a:p>
          <a:p>
            <a:pPr marL="514350" indent="-514350">
              <a:buNone/>
            </a:pPr>
            <a:r>
              <a:rPr lang="en-US" sz="3200" dirty="0" smtClean="0"/>
              <a:t>4. lack of competent managers</a:t>
            </a:r>
          </a:p>
          <a:p>
            <a:pPr marL="514350" indent="-514350">
              <a:buNone/>
            </a:pPr>
            <a:r>
              <a:rPr lang="en-US" sz="3200" dirty="0" smtClean="0"/>
              <a:t>5. low salaries of co-operative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6425" cy="1143000"/>
          </a:xfrm>
        </p:spPr>
        <p:txBody>
          <a:bodyPr/>
          <a:lstStyle/>
          <a:p>
            <a:pPr algn="ctr"/>
            <a:r>
              <a:rPr lang="en-US" sz="3500" b="1" dirty="0" smtClean="0"/>
              <a:t>IV. </a:t>
            </a:r>
            <a:r>
              <a:rPr lang="en-US" sz="3500" b="1" dirty="0" smtClean="0">
                <a:solidFill>
                  <a:srgbClr val="00B050"/>
                </a:solidFill>
              </a:rPr>
              <a:t>Strategies Adopted to Counter the Challenges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1. more aggressive marketing strategies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more efficient delivery system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b. competitive pricing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c. conduct of trade fairs and bazaars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d. special day sale on Christmas,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Valentine’s Day and other holidays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6425" cy="1143000"/>
          </a:xfrm>
        </p:spPr>
        <p:txBody>
          <a:bodyPr/>
          <a:lstStyle/>
          <a:p>
            <a:pPr algn="ctr"/>
            <a:r>
              <a:rPr lang="en-US" sz="3500" b="1" dirty="0" smtClean="0"/>
              <a:t>IV. </a:t>
            </a:r>
            <a:r>
              <a:rPr lang="en-US" sz="3500" b="1" dirty="0" smtClean="0">
                <a:solidFill>
                  <a:srgbClr val="00B050"/>
                </a:solidFill>
              </a:rPr>
              <a:t>Strategies Adopted to Counter the Challenges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226425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e. awards to be given to top purchasers</a:t>
            </a:r>
          </a:p>
          <a:p>
            <a:pPr marL="514350" indent="-514350">
              <a:buNone/>
            </a:pPr>
            <a:r>
              <a:rPr lang="en-US" sz="3200" dirty="0" smtClean="0"/>
              <a:t>	f. dialogue with university administration</a:t>
            </a:r>
          </a:p>
          <a:p>
            <a:pPr marL="514350" indent="-514350">
              <a:buNone/>
            </a:pPr>
            <a:r>
              <a:rPr lang="en-US" sz="3200" dirty="0" smtClean="0"/>
              <a:t>	g. continuous training of managers and 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316662" cy="914400"/>
          </a:xfrm>
        </p:spPr>
        <p:txBody>
          <a:bodyPr/>
          <a:lstStyle/>
          <a:p>
            <a:pPr algn="ctr"/>
            <a:r>
              <a:rPr lang="en-US" sz="3500" b="1" dirty="0" smtClean="0"/>
              <a:t>Activities for 2013-2014</a:t>
            </a:r>
            <a:endParaRPr lang="en-US" sz="35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800975" cy="4602163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3200" dirty="0" smtClean="0"/>
              <a:t>Updates on Philippine Co-operatives</a:t>
            </a:r>
          </a:p>
          <a:p>
            <a:pPr marL="571500" indent="-571500">
              <a:buAutoNum type="romanUcPeriod"/>
            </a:pPr>
            <a:r>
              <a:rPr lang="en-US" sz="3200" dirty="0" smtClean="0"/>
              <a:t>Activities of MMAFECCO</a:t>
            </a:r>
          </a:p>
          <a:p>
            <a:pPr marL="571500" indent="-571500">
              <a:buAutoNum type="romanUcPeriod"/>
            </a:pPr>
            <a:r>
              <a:rPr lang="en-US" sz="3200" dirty="0" smtClean="0"/>
              <a:t>Challenges faced by MMAFECCO and University Co-operatives</a:t>
            </a:r>
          </a:p>
          <a:p>
            <a:pPr marL="571500" indent="-571500">
              <a:buAutoNum type="romanUcPeriod"/>
            </a:pPr>
            <a:r>
              <a:rPr lang="en-US" sz="3200" dirty="0" smtClean="0"/>
              <a:t>Strategies Adopted to Counter the Challenges </a:t>
            </a:r>
          </a:p>
          <a:p>
            <a:pPr marL="571500" indent="-571500">
              <a:buAutoNum type="romanUcPeriod"/>
            </a:pPr>
            <a:r>
              <a:rPr lang="en-US" sz="3200" dirty="0" smtClean="0"/>
              <a:t>Plans for the Future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6425" cy="1143000"/>
          </a:xfrm>
        </p:spPr>
        <p:txBody>
          <a:bodyPr/>
          <a:lstStyle/>
          <a:p>
            <a:r>
              <a:rPr lang="en-US" sz="3500" b="1" dirty="0" smtClean="0"/>
              <a:t>V.</a:t>
            </a:r>
            <a:r>
              <a:rPr lang="en-US" sz="3500" b="1" dirty="0" smtClean="0">
                <a:solidFill>
                  <a:srgbClr val="00B050"/>
                </a:solidFill>
              </a:rPr>
              <a:t> Plans for the Future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6425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/>
              <a:t>diversification to other forms of businesses: </a:t>
            </a:r>
            <a:r>
              <a:rPr lang="en-US" sz="3200" i="1" dirty="0" smtClean="0"/>
              <a:t>travel/ tour, dormitory, gasoline station, pre-school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partnership with more producers/ manufacturers co-operatives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establishment of a stronger linkage with farmers/ agricultural co-operatives</a:t>
            </a:r>
          </a:p>
          <a:p>
            <a:pPr marL="514350" indent="-51435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-their products are marketed to the members of MMAFECCO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52600"/>
            <a:ext cx="7924800" cy="2438400"/>
          </a:xfrm>
        </p:spPr>
        <p:txBody>
          <a:bodyPr/>
          <a:lstStyle/>
          <a:p>
            <a:pPr algn="ctr"/>
            <a:r>
              <a:rPr lang="en-US" sz="3600" dirty="0" smtClean="0"/>
              <a:t>Coming together is a </a:t>
            </a:r>
            <a:r>
              <a:rPr lang="en-US" sz="3600" i="1" dirty="0" smtClean="0"/>
              <a:t>beginning</a:t>
            </a:r>
            <a:r>
              <a:rPr lang="en-US" sz="3600" dirty="0" smtClean="0"/>
              <a:t>.</a:t>
            </a:r>
          </a:p>
          <a:p>
            <a:pPr algn="ctr"/>
            <a:r>
              <a:rPr lang="en-US" sz="3600" dirty="0" smtClean="0"/>
              <a:t>Keeping together is </a:t>
            </a:r>
            <a:r>
              <a:rPr lang="en-US" sz="3600" i="1" dirty="0" smtClean="0"/>
              <a:t>progress</a:t>
            </a:r>
            <a:r>
              <a:rPr lang="en-US" sz="3600" dirty="0" smtClean="0"/>
              <a:t>.</a:t>
            </a:r>
          </a:p>
          <a:p>
            <a:pPr algn="ctr"/>
            <a:r>
              <a:rPr lang="en-US" sz="3600" dirty="0" smtClean="0"/>
              <a:t>Working together is </a:t>
            </a:r>
            <a:r>
              <a:rPr lang="en-US" sz="3600" i="1" dirty="0" smtClean="0"/>
              <a:t>success</a:t>
            </a:r>
            <a:r>
              <a:rPr lang="en-US" sz="3600" dirty="0" smtClean="0"/>
              <a:t>.</a:t>
            </a:r>
          </a:p>
          <a:p>
            <a:pPr algn="r"/>
            <a:r>
              <a:rPr lang="en-US" sz="3600" dirty="0" smtClean="0"/>
              <a:t>- Henry Ford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9600"/>
            <a:ext cx="8229600" cy="2438400"/>
          </a:xfrm>
        </p:spPr>
        <p:txBody>
          <a:bodyPr/>
          <a:lstStyle/>
          <a:p>
            <a:pPr algn="ctr"/>
            <a:r>
              <a:rPr lang="en-US" sz="3600" dirty="0" smtClean="0"/>
              <a:t>Let us all continue working together for the growth and development of </a:t>
            </a:r>
          </a:p>
          <a:p>
            <a:pPr algn="ctr"/>
            <a:r>
              <a:rPr lang="en-US" sz="3600" dirty="0" smtClean="0"/>
              <a:t> co-operatives in our region and in the world.</a:t>
            </a: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3581400"/>
            <a:ext cx="792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VERY MUCH!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lang="en-US" sz="2500" kern="0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500" kern="0" dirty="0" err="1"/>
              <a:t>Zeny</a:t>
            </a:r>
            <a:r>
              <a:rPr lang="en-US" sz="2500" kern="0" dirty="0"/>
              <a:t> </a:t>
            </a:r>
            <a:r>
              <a:rPr lang="en-US" sz="2500" kern="0" dirty="0" err="1" smtClean="0"/>
              <a:t>Diola</a:t>
            </a:r>
            <a:r>
              <a:rPr lang="en-US" sz="2500" kern="0" dirty="0" smtClean="0"/>
              <a:t>					</a:t>
            </a:r>
            <a:r>
              <a:rPr lang="en-US" sz="2500" kern="0" dirty="0"/>
              <a:t>Sept. 17, 2014</a:t>
            </a: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500" kern="0" dirty="0" smtClean="0"/>
              <a:t>MMAFECCO				</a:t>
            </a:r>
            <a:r>
              <a:rPr lang="en-US" sz="2500" kern="0" dirty="0"/>
              <a:t>Bali, Indonesia</a:t>
            </a:r>
          </a:p>
          <a:p>
            <a:pPr lvl="0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500" kern="0" dirty="0" smtClean="0"/>
              <a:t>Philippines</a:t>
            </a:r>
            <a:endParaRPr lang="en-US" sz="25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1"/>
            <a:ext cx="8383587" cy="761999"/>
          </a:xfrm>
        </p:spPr>
        <p:txBody>
          <a:bodyPr/>
          <a:lstStyle/>
          <a:p>
            <a:r>
              <a:rPr lang="en-US" sz="3500" b="1" dirty="0" smtClean="0"/>
              <a:t>I. </a:t>
            </a:r>
            <a:r>
              <a:rPr lang="en-US" sz="3500" b="1" dirty="0" smtClean="0">
                <a:solidFill>
                  <a:srgbClr val="00B050"/>
                </a:solidFill>
              </a:rPr>
              <a:t>Updates on Philippine Co-operatives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8153400" cy="5105400"/>
          </a:xfrm>
        </p:spPr>
        <p:txBody>
          <a:bodyPr/>
          <a:lstStyle/>
          <a:p>
            <a:r>
              <a:rPr lang="en-US" sz="2200" dirty="0" smtClean="0"/>
              <a:t>Total Number of Registered Co-operatives, as of Dec. 31, 2013</a:t>
            </a: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600200"/>
          <a:ext cx="8458203" cy="1958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907257"/>
              </a:tblGrid>
              <a:tr h="952500"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REGION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ADVOCACY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AGRARIAN REFORM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CONSUMER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COOP BANK-SECONDARY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CREDIT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DAIRY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EDUCATION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ELECTRIC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FEDERATION-SECONDARY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FEDERATION-TERTIARY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FINANCIAL SERVICE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FISHERMEN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HEALTH SERVICES</a:t>
                      </a:r>
                      <a:endParaRPr lang="en-PH" sz="1000" b="1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GRAND</a:t>
                      </a:r>
                      <a:r>
                        <a:rPr lang="en-PH" sz="1000" b="1" baseline="0" dirty="0" smtClean="0"/>
                        <a:t> TOTAL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22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66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1,266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46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2,959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28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3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4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204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6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3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35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2</a:t>
                      </a:r>
                      <a:endParaRPr lang="en-PH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4061460"/>
          <a:ext cx="8458203" cy="1958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580842"/>
                <a:gridCol w="1259496"/>
                <a:gridCol w="228603"/>
              </a:tblGrid>
              <a:tr h="952500"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REGION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HOUSING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INSURANCE  - SECONDARY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MARKETING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MULTI-PURPOSE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PRODUCER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SERVICE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TRANSPORT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UNION-SECONDARY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UNION-TERTIARY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WATER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WORKERS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GRAND TOTAL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000" b="1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GRAND</a:t>
                      </a:r>
                      <a:r>
                        <a:rPr lang="en-PH" sz="1000" b="1" baseline="0" dirty="0" smtClean="0"/>
                        <a:t> TOTAL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20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4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1,178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14,722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1,624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1,316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73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56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1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4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30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000" b="1" dirty="0" smtClean="0"/>
                        <a:t>23,672</a:t>
                      </a:r>
                      <a:endParaRPr lang="en-PH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1"/>
            <a:ext cx="8383587" cy="761999"/>
          </a:xfrm>
        </p:spPr>
        <p:txBody>
          <a:bodyPr/>
          <a:lstStyle/>
          <a:p>
            <a:r>
              <a:rPr lang="en-US" sz="3500" b="1" dirty="0" smtClean="0"/>
              <a:t>I. </a:t>
            </a:r>
            <a:r>
              <a:rPr lang="en-US" sz="3500" b="1" dirty="0" smtClean="0">
                <a:solidFill>
                  <a:srgbClr val="00B050"/>
                </a:solidFill>
              </a:rPr>
              <a:t>Updates on Philippine Co-operatives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219200"/>
            <a:ext cx="8153400" cy="5105400"/>
          </a:xfrm>
        </p:spPr>
        <p:txBody>
          <a:bodyPr/>
          <a:lstStyle/>
          <a:p>
            <a:r>
              <a:rPr lang="en-US" sz="2200" dirty="0" smtClean="0"/>
              <a:t>Total Number of Registered Co-operatives, as of Dec. 31, 2013 20133</a:t>
            </a:r>
            <a:endParaRPr lang="en-US" sz="22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 l="4919" t="14505" r="39356" b="13187"/>
          <a:stretch>
            <a:fillRect/>
          </a:stretch>
        </p:blipFill>
        <p:spPr bwMode="auto">
          <a:xfrm>
            <a:off x="1905000" y="1828800"/>
            <a:ext cx="556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1"/>
            <a:ext cx="8383587" cy="761999"/>
          </a:xfrm>
        </p:spPr>
        <p:txBody>
          <a:bodyPr/>
          <a:lstStyle/>
          <a:p>
            <a:r>
              <a:rPr lang="en-US" sz="3500" b="1" dirty="0" smtClean="0"/>
              <a:t>I. </a:t>
            </a:r>
            <a:r>
              <a:rPr lang="en-US" sz="3500" b="1" dirty="0" smtClean="0">
                <a:solidFill>
                  <a:srgbClr val="00B050"/>
                </a:solidFill>
              </a:rPr>
              <a:t>Updates on Philippine Co-operatives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8153400" cy="5105400"/>
          </a:xfrm>
        </p:spPr>
        <p:txBody>
          <a:bodyPr/>
          <a:lstStyle/>
          <a:p>
            <a:r>
              <a:rPr lang="en-US" sz="2200" dirty="0" smtClean="0"/>
              <a:t>Total Co-operative Membership, as of Dec. 31, 2013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Type of </a:t>
                      </a:r>
                    </a:p>
                    <a:p>
                      <a:r>
                        <a:rPr lang="en-PH" dirty="0" smtClean="0"/>
                        <a:t>Co-operative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Total No. of Registered </a:t>
                      </a:r>
                    </a:p>
                    <a:p>
                      <a:r>
                        <a:rPr lang="en-PH" dirty="0" smtClean="0"/>
                        <a:t>Co-operatives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Total Membership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Average Members Per Co-operative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Grand Total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23,355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12,676,828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543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47086" t="30330" r="11947" b="13187"/>
          <a:stretch>
            <a:fillRect/>
          </a:stretch>
        </p:blipFill>
        <p:spPr bwMode="auto">
          <a:xfrm>
            <a:off x="2286000" y="3162240"/>
            <a:ext cx="4876800" cy="35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1"/>
            <a:ext cx="8383587" cy="761999"/>
          </a:xfrm>
        </p:spPr>
        <p:txBody>
          <a:bodyPr/>
          <a:lstStyle/>
          <a:p>
            <a:r>
              <a:rPr lang="en-US" sz="3500" b="1" dirty="0" smtClean="0"/>
              <a:t>I. </a:t>
            </a:r>
            <a:r>
              <a:rPr lang="en-US" sz="3500" b="1" dirty="0" smtClean="0">
                <a:solidFill>
                  <a:srgbClr val="00B050"/>
                </a:solidFill>
              </a:rPr>
              <a:t>Updates on Philippine Co-operatives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8153400" cy="2286000"/>
          </a:xfrm>
        </p:spPr>
        <p:txBody>
          <a:bodyPr/>
          <a:lstStyle/>
          <a:p>
            <a:r>
              <a:rPr lang="en-US" sz="2200" dirty="0" smtClean="0"/>
              <a:t>Total Volume of Business, as of Dec. 31, 2013</a:t>
            </a: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828800"/>
          <a:ext cx="7086600" cy="128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2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Region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Total No. of Registered </a:t>
                      </a:r>
                    </a:p>
                    <a:p>
                      <a:r>
                        <a:rPr lang="en-PH" dirty="0" smtClean="0"/>
                        <a:t>Co-operatives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Total Volume of Business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Grand Total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23,672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437,612,143,697.44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85800" y="3200400"/>
            <a:ext cx="754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Employment Generated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Co-operatives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as of Dec. 31, 2013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4114800"/>
          <a:ext cx="723900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Region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Total No. of Registered </a:t>
                      </a:r>
                    </a:p>
                    <a:p>
                      <a:r>
                        <a:rPr lang="en-PH" dirty="0" smtClean="0"/>
                        <a:t>Co-operatives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Total No. of Employees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Average Employees per Co-operative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Grand Total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23,672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259,527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11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1"/>
            <a:ext cx="8383587" cy="761999"/>
          </a:xfrm>
        </p:spPr>
        <p:txBody>
          <a:bodyPr/>
          <a:lstStyle/>
          <a:p>
            <a:r>
              <a:rPr lang="en-US" sz="3500" b="1" dirty="0" smtClean="0"/>
              <a:t>I. </a:t>
            </a:r>
            <a:r>
              <a:rPr lang="en-US" sz="3500" b="1" dirty="0" smtClean="0">
                <a:solidFill>
                  <a:srgbClr val="00B050"/>
                </a:solidFill>
              </a:rPr>
              <a:t>Updates on Philippine Co-operatives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8153400" cy="2286000"/>
          </a:xfrm>
        </p:spPr>
        <p:txBody>
          <a:bodyPr/>
          <a:lstStyle/>
          <a:p>
            <a:r>
              <a:rPr lang="en-US" sz="2200" dirty="0" smtClean="0"/>
              <a:t>Co-operative Contribution to Gross Domestic Product, FY 2012</a:t>
            </a:r>
            <a:endParaRPr lang="en-US" sz="2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1828800"/>
          <a:ext cx="8001000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533400">
                <a:tc>
                  <a:txBody>
                    <a:bodyPr/>
                    <a:lstStyle/>
                    <a:p>
                      <a:r>
                        <a:rPr lang="en-PH" dirty="0" smtClean="0"/>
                        <a:t>Region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dirty="0" smtClean="0"/>
                        <a:t>2012 Co-operative Gross Regional Domestic Product (in thousand pesos)</a:t>
                      </a:r>
                    </a:p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dirty="0" smtClean="0"/>
                        <a:t>2012 Philippine Gross Regional Domestic Product (in thousand pesos)</a:t>
                      </a:r>
                    </a:p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Co-operative Contribution to GDP</a:t>
                      </a:r>
                      <a:endParaRPr lang="en-PH" dirty="0"/>
                    </a:p>
                  </a:txBody>
                  <a:tcPr/>
                </a:tc>
              </a:tr>
              <a:tr h="168166">
                <a:tc>
                  <a:txBody>
                    <a:bodyPr/>
                    <a:lstStyle/>
                    <a:p>
                      <a:r>
                        <a:rPr lang="en-PH" dirty="0" smtClean="0"/>
                        <a:t>Grand Total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307,375,283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6,311,670,842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4.87%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92162"/>
          </a:xfrm>
        </p:spPr>
        <p:txBody>
          <a:bodyPr/>
          <a:lstStyle/>
          <a:p>
            <a:r>
              <a:rPr lang="en-US" sz="3500" b="1" dirty="0" smtClean="0"/>
              <a:t>II.</a:t>
            </a:r>
            <a:r>
              <a:rPr lang="en-US" sz="3500" b="1" dirty="0" smtClean="0">
                <a:solidFill>
                  <a:srgbClr val="00B050"/>
                </a:solidFill>
              </a:rPr>
              <a:t> 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257800" cy="4068763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>
                <a:latin typeface="Arial Rounded MT Bold" pitchFamily="34" charset="0"/>
              </a:rPr>
              <a:t>    1.continuous training given to member  </a:t>
            </a:r>
          </a:p>
          <a:p>
            <a:pPr marL="514350" indent="-514350">
              <a:buNone/>
            </a:pP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    co-operatives</a:t>
            </a:r>
            <a:r>
              <a:rPr lang="en-US" sz="3200" dirty="0" smtClean="0"/>
              <a:t>  - </a:t>
            </a:r>
            <a:r>
              <a:rPr lang="en-US" sz="3200" i="1" dirty="0" smtClean="0"/>
              <a:t>these trainings are required  by the Co-operative Development Authority for BOD, managers, committees and staff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/>
          </a:p>
        </p:txBody>
      </p:sp>
      <p:pic>
        <p:nvPicPr>
          <p:cNvPr id="54276" name="Picture 4" descr="E:\sEMINAR pICTURE\DSC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73122"/>
            <a:ext cx="3880104" cy="260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/>
              <a:t>II. </a:t>
            </a:r>
            <a:r>
              <a:rPr lang="en-US" sz="3500" b="1" dirty="0" smtClean="0">
                <a:solidFill>
                  <a:srgbClr val="00B050"/>
                </a:solidFill>
              </a:rPr>
              <a:t>Activities of MMAFECCO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76400"/>
            <a:ext cx="5106987" cy="4724399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2. </a:t>
            </a:r>
            <a:r>
              <a:rPr lang="en-US" sz="3200" dirty="0" smtClean="0">
                <a:latin typeface="Arial Rounded MT Bold" pitchFamily="34" charset="0"/>
              </a:rPr>
              <a:t>livelihood seminars for co-operative members: </a:t>
            </a:r>
            <a:r>
              <a:rPr lang="en-US" sz="3200" i="1" dirty="0" smtClean="0">
                <a:latin typeface="Arial Rounded MT Bold" pitchFamily="34" charset="0"/>
              </a:rPr>
              <a:t>making of detergents, </a:t>
            </a:r>
            <a:r>
              <a:rPr lang="en-US" sz="3200" i="1" dirty="0" smtClean="0">
                <a:latin typeface="Arial Rounded MT Bold" pitchFamily="34" charset="0"/>
              </a:rPr>
              <a:t>h</a:t>
            </a:r>
            <a:r>
              <a:rPr lang="en-US" sz="3200" i="1" dirty="0" smtClean="0">
                <a:latin typeface="Arial Rounded MT Bold" pitchFamily="34" charset="0"/>
              </a:rPr>
              <a:t>and sanitizers, fabric conditioners</a:t>
            </a:r>
          </a:p>
          <a:p>
            <a:pPr marL="514350" indent="-514350">
              <a:buNone/>
            </a:pPr>
            <a:r>
              <a:rPr lang="en-US" sz="3200" dirty="0" smtClean="0"/>
              <a:t>3.</a:t>
            </a:r>
            <a:r>
              <a:rPr lang="en-US" sz="3200" dirty="0" smtClean="0">
                <a:latin typeface="Arial Rounded MT Bold" pitchFamily="34" charset="0"/>
              </a:rPr>
              <a:t> seminar on the new guidelines on </a:t>
            </a:r>
          </a:p>
          <a:p>
            <a:pPr marL="514350" indent="-514350">
              <a:buNone/>
            </a:pPr>
            <a:r>
              <a:rPr lang="en-US" sz="3200" dirty="0" smtClean="0">
                <a:latin typeface="Arial Rounded MT Bold" pitchFamily="34" charset="0"/>
              </a:rPr>
              <a:t>	co-operative taxation</a:t>
            </a:r>
          </a:p>
          <a:p>
            <a:pPr marL="514350" indent="-514350">
              <a:buNone/>
            </a:pPr>
            <a:endParaRPr lang="en-US" sz="3200" dirty="0" smtClean="0"/>
          </a:p>
        </p:txBody>
      </p:sp>
      <p:pic>
        <p:nvPicPr>
          <p:cNvPr id="62466" name="Picture 2" descr="C:\Users\Zeny C. Diola\Downloads\attachments_2014_09_14\20140913_11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673" y="3048000"/>
            <a:ext cx="374072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3789_slide">
  <a:themeElements>
    <a:clrScheme name="Office Theme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4277_slide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ind_3789_slide</Template>
  <TotalTime>308</TotalTime>
  <Words>701</Words>
  <Application>Microsoft PowerPoint</Application>
  <PresentationFormat>On-screen Show (4:3)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ind_3789_slide</vt:lpstr>
      <vt:lpstr>1_Default Design</vt:lpstr>
      <vt:lpstr>ind_4277_slide</vt:lpstr>
      <vt:lpstr>METRO MANILA FEDERATION OF CONSUMERS COOPERATIVES</vt:lpstr>
      <vt:lpstr>Activities for 2013-2014</vt:lpstr>
      <vt:lpstr>I. Updates on Philippine Co-operatives</vt:lpstr>
      <vt:lpstr>I. Updates on Philippine Co-operatives</vt:lpstr>
      <vt:lpstr>I. Updates on Philippine Co-operatives</vt:lpstr>
      <vt:lpstr>I. Updates on Philippine Co-operatives</vt:lpstr>
      <vt:lpstr>I. Updates on Philippine Co-operatives</vt:lpstr>
      <vt:lpstr>II. Activities of MMAFECCO</vt:lpstr>
      <vt:lpstr>II. Activities of MMAFECCO</vt:lpstr>
      <vt:lpstr>II. Activities of MMAFECCO</vt:lpstr>
      <vt:lpstr>II. Activities of MMAFECCO</vt:lpstr>
      <vt:lpstr>II. Activities of MMAFECCO</vt:lpstr>
      <vt:lpstr>II. Activities of MMAFECCO</vt:lpstr>
      <vt:lpstr>II. Activities of MMAFECCO</vt:lpstr>
      <vt:lpstr>II. Activities of MMAFECCO</vt:lpstr>
      <vt:lpstr>II. Activities of MMAFECCO</vt:lpstr>
      <vt:lpstr>III. Challenges faced by MMAFECCO and University Co-operatives</vt:lpstr>
      <vt:lpstr>IV. Strategies Adopted to Counter the Challenges</vt:lpstr>
      <vt:lpstr>IV. Strategies Adopted to Counter the Challenges</vt:lpstr>
      <vt:lpstr>V. Plans for the Future</vt:lpstr>
      <vt:lpstr>Slide 21</vt:lpstr>
      <vt:lpstr>Slide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 MANILA FEDERATION OF CONSUMERS COOPERATIVES</dc:title>
  <dc:creator>Zeny C. Diola</dc:creator>
  <cp:lastModifiedBy>Zeny C. Diola</cp:lastModifiedBy>
  <cp:revision>47</cp:revision>
  <dcterms:created xsi:type="dcterms:W3CDTF">2014-09-14T05:10:28Z</dcterms:created>
  <dcterms:modified xsi:type="dcterms:W3CDTF">2014-09-14T10:19:13Z</dcterms:modified>
</cp:coreProperties>
</file>