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6" r:id="rId9"/>
    <p:sldId id="262" r:id="rId10"/>
    <p:sldId id="267" r:id="rId11"/>
    <p:sldId id="264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8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75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09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6983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56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21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61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8166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49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39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36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87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79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3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51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29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343D8A0-F32E-4C3B-9225-EC0E2B52798F}" type="datetimeFigureOut">
              <a:rPr lang="en-US" smtClean="0"/>
              <a:t>9/14/2014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9A53A-B555-4DD9-B704-EB5EBE18F4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5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2445084"/>
          </a:xfrm>
        </p:spPr>
        <p:txBody>
          <a:bodyPr>
            <a:normAutofit/>
          </a:bodyPr>
          <a:lstStyle/>
          <a:p>
            <a:r>
              <a:rPr lang="en-US" sz="3200" b="1" dirty="0"/>
              <a:t>RETAINING IDENTITY AND ACHIEVING SCALE: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b="1" dirty="0"/>
              <a:t>A STUDY OF UNIVERSITY CO-OPERATIVE CONSORTIUMS IN JAPAN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08361"/>
            <a:ext cx="9144000" cy="1918952"/>
          </a:xfrm>
        </p:spPr>
        <p:txBody>
          <a:bodyPr/>
          <a:lstStyle/>
          <a:p>
            <a:r>
              <a:rPr lang="en-US" dirty="0" smtClean="0"/>
              <a:t>YASHAVANTHA DONGRE</a:t>
            </a:r>
          </a:p>
          <a:p>
            <a:r>
              <a:rPr lang="en-US" dirty="0" smtClean="0"/>
              <a:t>UNIVERSITY OF MYSORE</a:t>
            </a:r>
          </a:p>
          <a:p>
            <a:r>
              <a:rPr lang="en-US" dirty="0" smtClean="0"/>
              <a:t>INDIA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81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579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DIVISION OF ROLES AND RESPONSIBILITY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54464"/>
              </p:ext>
            </p:extLst>
          </p:nvPr>
        </p:nvGraphicFramePr>
        <p:xfrm>
          <a:off x="579549" y="1094704"/>
          <a:ext cx="11178862" cy="5846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023"/>
                <a:gridCol w="3600785"/>
                <a:gridCol w="5813054"/>
              </a:tblGrid>
              <a:tr h="3600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FUNCTION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ROLE OF CONSORTIUM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ROLE OF MEMBER CO-OP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5483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Merchandise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Selection of Vendors, Selection of Products, Procurement, Delivery, Pricing decisions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Ordering products through UCC based on requirements,  Implementing UCC’s merchandise plans, Procuring and pricing products specifically required by the co-op and not included in the UCC’s merchandise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5290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Finance and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Accounting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Handling payments to vendors, Handling inventory, Maintaining accounting records of all members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Maintaining records of properties, membership register, Salary register, Handling and maintain records related to Investments and borrowings if any.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890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Human Resource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Management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Planning HR policies,  Recruitment of Executives and Full time staff, Training arrangements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Recruitment of part-time staff,  Allocation of job responsibilities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890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General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Management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Decision on Management policies, Guidance to member coops on management practices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Implementing the managerial policies as suggested by the consortium,  Unit level operational management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890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Others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Any other matter as entrusted by the member co-ops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All other matters not covered by the UCC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10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7157"/>
          </a:xfrm>
        </p:spPr>
        <p:txBody>
          <a:bodyPr/>
          <a:lstStyle/>
          <a:p>
            <a:pPr algn="ctr"/>
            <a:r>
              <a:rPr lang="en-US" dirty="0" smtClean="0"/>
              <a:t>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3200" dirty="0" smtClean="0"/>
              <a:t>1. BUSINESS EFFICIENCY</a:t>
            </a:r>
          </a:p>
          <a:p>
            <a:r>
              <a:rPr lang="en-US" sz="3200" dirty="0" smtClean="0"/>
              <a:t>2. AUTONOMY</a:t>
            </a:r>
          </a:p>
          <a:p>
            <a:r>
              <a:rPr lang="en-US" sz="3200" dirty="0" smtClean="0"/>
              <a:t>3. GOAL COMPATIBILITY</a:t>
            </a:r>
          </a:p>
          <a:p>
            <a:r>
              <a:rPr lang="en-US" sz="3200" dirty="0" smtClean="0"/>
              <a:t>4. INTERFIRM RELATIONS</a:t>
            </a:r>
          </a:p>
          <a:p>
            <a:r>
              <a:rPr lang="en-US" sz="3200" dirty="0" smtClean="0"/>
              <a:t>5. DEMOCRACY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4542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EXPLAINING THE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UCC’s are a Social Network Supply Chain</a:t>
            </a:r>
          </a:p>
          <a:p>
            <a:r>
              <a:rPr lang="en-US" dirty="0" smtClean="0"/>
              <a:t>Solidarity is the foundation and business development is the objective</a:t>
            </a:r>
          </a:p>
          <a:p>
            <a:r>
              <a:rPr lang="en-US" dirty="0" smtClean="0"/>
              <a:t>Willingness to forego short term individual gains for long term collective gains</a:t>
            </a:r>
          </a:p>
          <a:p>
            <a:r>
              <a:rPr lang="en-US" dirty="0" smtClean="0"/>
              <a:t>Belief that consortium’s survival depends on strength of primaries</a:t>
            </a:r>
          </a:p>
          <a:p>
            <a:r>
              <a:rPr lang="en-US" dirty="0" smtClean="0"/>
              <a:t>Least compromising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76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PLIGHT OF SMALL CO-OPERATIVES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3600" dirty="0" smtClean="0"/>
              <a:t>Strengths: Cohesiveness, Member centrality, 					Democracy</a:t>
            </a:r>
          </a:p>
          <a:p>
            <a:endParaRPr lang="en-US" sz="3600" dirty="0"/>
          </a:p>
          <a:p>
            <a:r>
              <a:rPr lang="en-US" sz="3600" dirty="0" smtClean="0"/>
              <a:t>Problems: Scale, Expertise,  Sustainability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4126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STRATEGIES TO ACHIEVE BENEFITS OF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4400" dirty="0" smtClean="0"/>
          </a:p>
          <a:p>
            <a:r>
              <a:rPr lang="en-US" sz="4400" dirty="0" smtClean="0"/>
              <a:t>Federation</a:t>
            </a:r>
          </a:p>
          <a:p>
            <a:endParaRPr lang="en-US" sz="4400" dirty="0" smtClean="0"/>
          </a:p>
          <a:p>
            <a:r>
              <a:rPr lang="en-US" sz="4400" dirty="0" smtClean="0"/>
              <a:t>Mergers/Acquisition</a:t>
            </a:r>
          </a:p>
          <a:p>
            <a:endParaRPr lang="en-US" sz="4400" dirty="0"/>
          </a:p>
          <a:p>
            <a:r>
              <a:rPr lang="en-US" sz="4400" dirty="0" smtClean="0"/>
              <a:t>Subsidiaries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0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LIMITATIONS OF MAINSTREAM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sz="4400" dirty="0" smtClean="0"/>
              <a:t>Federation – Super structure – Big Brother</a:t>
            </a:r>
          </a:p>
          <a:p>
            <a:pPr marL="0" indent="0">
              <a:buNone/>
            </a:pPr>
            <a:endParaRPr lang="en-US" sz="4400" dirty="0" smtClean="0"/>
          </a:p>
          <a:p>
            <a:pPr marL="0" indent="0">
              <a:buNone/>
            </a:pPr>
            <a:r>
              <a:rPr lang="en-US" sz="4400" dirty="0" smtClean="0"/>
              <a:t>Merger – Bee hiving – High cost</a:t>
            </a:r>
          </a:p>
          <a:p>
            <a:pPr marL="0" indent="0">
              <a:buNone/>
            </a:pPr>
            <a:endParaRPr lang="en-US" sz="4400" dirty="0" smtClean="0"/>
          </a:p>
          <a:p>
            <a:pPr marL="0" indent="0">
              <a:buNone/>
            </a:pPr>
            <a:r>
              <a:rPr lang="en-US" sz="4400" dirty="0" smtClean="0"/>
              <a:t>Subsidiary – Deviation from coop 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18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Success of small co-operatives rest on achieving economies of scale without sacrificing co-operative identity.</a:t>
            </a:r>
          </a:p>
          <a:p>
            <a:endParaRPr lang="en-US" dirty="0"/>
          </a:p>
          <a:p>
            <a:r>
              <a:rPr lang="en-US" dirty="0" smtClean="0"/>
              <a:t>The strategy should have the features of an efficient Supply Chain </a:t>
            </a:r>
            <a:r>
              <a:rPr lang="en-US" dirty="0" err="1" smtClean="0"/>
              <a:t>Managememnt</a:t>
            </a:r>
            <a:r>
              <a:rPr lang="en-US" dirty="0" smtClean="0"/>
              <a:t> and at the same time that of a cohesive Social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42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UNIVERSITY CO-OPERATIVES IN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Consumer co-operatives having campus community – students, teachers and staff - as members and catering to their needs</a:t>
            </a:r>
          </a:p>
          <a:p>
            <a:r>
              <a:rPr lang="en-US" dirty="0" smtClean="0"/>
              <a:t>About 225 individual co-ops, wit NFUCA as federation</a:t>
            </a:r>
          </a:p>
          <a:p>
            <a:r>
              <a:rPr lang="en-US" dirty="0" smtClean="0"/>
              <a:t>Strong presence in universities as well as within the consumer co-op sector</a:t>
            </a:r>
          </a:p>
          <a:p>
            <a:r>
              <a:rPr lang="en-US" dirty="0" smtClean="0"/>
              <a:t>Many innovative business practices to sustain under competitive setting without losing their identity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10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UNIVERSITY CO-OPERATIVE CONSORTIUMS (UCC)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sz="3600" dirty="0" smtClean="0"/>
              <a:t>Solidarity based consortiums at regional level</a:t>
            </a:r>
          </a:p>
          <a:p>
            <a:endParaRPr lang="en-US" sz="3600" dirty="0"/>
          </a:p>
          <a:p>
            <a:r>
              <a:rPr lang="en-US" sz="3600" dirty="0" smtClean="0"/>
              <a:t>Legally federations, but at the local level</a:t>
            </a:r>
          </a:p>
          <a:p>
            <a:endParaRPr lang="en-US" sz="3600" dirty="0" smtClean="0"/>
          </a:p>
          <a:p>
            <a:r>
              <a:rPr lang="en-US" sz="3600" dirty="0" smtClean="0"/>
              <a:t>Consortiums are representatives of member organizations and focused on business 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80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UCC</a:t>
            </a:r>
            <a:endParaRPr lang="en-US" dirty="0"/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110713"/>
              </p:ext>
            </p:extLst>
          </p:nvPr>
        </p:nvGraphicFramePr>
        <p:xfrm>
          <a:off x="1103313" y="2052638"/>
          <a:ext cx="8947149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1230"/>
                <a:gridCol w="1819016"/>
                <a:gridCol w="195690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 OF THE</a:t>
                      </a:r>
                      <a:r>
                        <a:rPr lang="en-US" baseline="0" dirty="0" smtClean="0"/>
                        <a:t> CONSORTIUM</a:t>
                      </a:r>
                      <a:endParaRPr lang="en-US" dirty="0"/>
                    </a:p>
                  </a:txBody>
                  <a:tcPr marL="77802" marR="7780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MEMBERS</a:t>
                      </a:r>
                      <a:endParaRPr lang="en-US" dirty="0"/>
                    </a:p>
                  </a:txBody>
                  <a:tcPr marL="77802" marR="77802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TURNOVER</a:t>
                      </a:r>
                    </a:p>
                    <a:p>
                      <a:r>
                        <a:rPr lang="en-US" baseline="0" dirty="0" smtClean="0"/>
                        <a:t> (Billion Yen-12-13)</a:t>
                      </a:r>
                      <a:endParaRPr lang="en-US" dirty="0"/>
                    </a:p>
                  </a:txBody>
                  <a:tcPr marL="77802" marR="77802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Hokkaido UCC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17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11.29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Tohoku UCC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16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17.32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Tokyo UCC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70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61.21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Tokai  UCC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17.56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Keiji-Nara UCC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19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21.61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Hokuriku UCC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04.22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Hanshin UCC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24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19.88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Chugoku-Shikoku UCC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17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15.49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Kyushu UCC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15.74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8351" marR="5835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29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STRUCTURE OF UCC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6887924"/>
              </p:ext>
            </p:extLst>
          </p:nvPr>
        </p:nvGraphicFramePr>
        <p:xfrm>
          <a:off x="838200" y="1094704"/>
          <a:ext cx="10515600" cy="5409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/>
              </a:tblGrid>
              <a:tr h="540912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758484" y="1826653"/>
            <a:ext cx="4675031" cy="7727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NATIONAL FEDERATION OF UNIVERSITY CO-OPERATIVE ASSOCIATIONS (NFUCA)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93972" y="3515393"/>
            <a:ext cx="2772176" cy="5151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BUSINESS CONSORTIUMS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231918" y="3528810"/>
            <a:ext cx="1367395" cy="22538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LOCAL BRANCHES OF NFUCA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781837" y="5130080"/>
            <a:ext cx="2891307" cy="6053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PRIMARY CO-OPERATIVE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666148" y="3773509"/>
            <a:ext cx="100133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Up Arrow 11"/>
          <p:cNvSpPr/>
          <p:nvPr/>
        </p:nvSpPr>
        <p:spPr>
          <a:xfrm>
            <a:off x="3758485" y="2599384"/>
            <a:ext cx="382716" cy="23332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MEMBER</a:t>
            </a:r>
            <a:endParaRPr lang="en-US" dirty="0"/>
          </a:p>
        </p:txBody>
      </p:sp>
      <p:sp>
        <p:nvSpPr>
          <p:cNvPr id="13" name="Up Arrow 12"/>
          <p:cNvSpPr/>
          <p:nvPr/>
        </p:nvSpPr>
        <p:spPr>
          <a:xfrm flipH="1">
            <a:off x="6073031" y="2599384"/>
            <a:ext cx="340647" cy="77380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MEMBER</a:t>
            </a:r>
            <a:endParaRPr lang="en-US" sz="1000" dirty="0"/>
          </a:p>
        </p:txBody>
      </p:sp>
      <p:sp>
        <p:nvSpPr>
          <p:cNvPr id="14" name="Bent-Up Arrow 13"/>
          <p:cNvSpPr/>
          <p:nvPr/>
        </p:nvSpPr>
        <p:spPr>
          <a:xfrm>
            <a:off x="5706971" y="4056303"/>
            <a:ext cx="1595350" cy="137643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MEMBER</a:t>
            </a:r>
            <a:endParaRPr lang="en-US" dirty="0"/>
          </a:p>
        </p:txBody>
      </p:sp>
      <p:sp>
        <p:nvSpPr>
          <p:cNvPr id="17" name="Left-Right Arrow 16"/>
          <p:cNvSpPr/>
          <p:nvPr/>
        </p:nvSpPr>
        <p:spPr>
          <a:xfrm>
            <a:off x="5621628" y="5413416"/>
            <a:ext cx="3610290" cy="4089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SERVICE/FEEDBACK</a:t>
            </a:r>
            <a:endParaRPr lang="en-US" dirty="0"/>
          </a:p>
        </p:txBody>
      </p:sp>
      <p:sp>
        <p:nvSpPr>
          <p:cNvPr id="19" name="Left-Right Arrow 18"/>
          <p:cNvSpPr/>
          <p:nvPr/>
        </p:nvSpPr>
        <p:spPr>
          <a:xfrm>
            <a:off x="8433515" y="1957588"/>
            <a:ext cx="1447198" cy="34772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</a:t>
            </a:r>
            <a:endParaRPr lang="en-US" dirty="0"/>
          </a:p>
        </p:txBody>
      </p:sp>
      <p:sp>
        <p:nvSpPr>
          <p:cNvPr id="20" name="Up-Down Arrow 19"/>
          <p:cNvSpPr/>
          <p:nvPr/>
        </p:nvSpPr>
        <p:spPr>
          <a:xfrm>
            <a:off x="9880713" y="1957589"/>
            <a:ext cx="484632" cy="147158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FEEDBACK</a:t>
            </a:r>
            <a:endParaRPr lang="en-US" sz="1200" dirty="0"/>
          </a:p>
        </p:txBody>
      </p:sp>
      <p:sp>
        <p:nvSpPr>
          <p:cNvPr id="21" name="Left-Right Arrow 20"/>
          <p:cNvSpPr/>
          <p:nvPr/>
        </p:nvSpPr>
        <p:spPr>
          <a:xfrm>
            <a:off x="7666148" y="3772970"/>
            <a:ext cx="1490966" cy="41266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FEEDBACK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6463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116</TotalTime>
  <Words>496</Words>
  <Application>Microsoft Office PowerPoint</Application>
  <PresentationFormat>Widescreen</PresentationFormat>
  <Paragraphs>120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MS Mincho</vt:lpstr>
      <vt:lpstr>Arial</vt:lpstr>
      <vt:lpstr>Calibri</vt:lpstr>
      <vt:lpstr>Century Gothic</vt:lpstr>
      <vt:lpstr>Times New Roman</vt:lpstr>
      <vt:lpstr>Wingdings 3</vt:lpstr>
      <vt:lpstr>Ion</vt:lpstr>
      <vt:lpstr>RETAINING IDENTITY AND ACHIEVING SCALE: A STUDY OF UNIVERSITY CO-OPERATIVE CONSORTIUMS IN JAPAN</vt:lpstr>
      <vt:lpstr>THE PLIGHT OF SMALL CO-OPERATIVES</vt:lpstr>
      <vt:lpstr>STRATEGIES TO ACHIEVE BENEFITS OF SCALE</vt:lpstr>
      <vt:lpstr>LIMITATIONS OF MAINSTREAM STRATEGIES</vt:lpstr>
      <vt:lpstr>ALTERNATIVE MODEL</vt:lpstr>
      <vt:lpstr>UNIVERSITY CO-OPERATIVES IN JAPAN</vt:lpstr>
      <vt:lpstr>UNIVERSITY CO-OPERATIVE CONSORTIUMS (UCC)</vt:lpstr>
      <vt:lpstr>Status of UCC</vt:lpstr>
      <vt:lpstr>STRUCTURE OF UCC</vt:lpstr>
      <vt:lpstr>DIVISION OF ROLES AND RESPONSIBILITY</vt:lpstr>
      <vt:lpstr>GOVERNANCE</vt:lpstr>
      <vt:lpstr>EXPLAINING THE SUCCESS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RETAINING IDENTITY AND ACHIEVING SCALE: A STUDY OF UNIVERSITY CO-OPERATIVE CONSORTIUMS IN JAPAN</dc:title>
  <dc:creator>yashavantha</dc:creator>
  <cp:lastModifiedBy>yashavantha</cp:lastModifiedBy>
  <cp:revision>16</cp:revision>
  <dcterms:created xsi:type="dcterms:W3CDTF">2014-09-13T05:33:34Z</dcterms:created>
  <dcterms:modified xsi:type="dcterms:W3CDTF">2014-09-14T07:00:27Z</dcterms:modified>
</cp:coreProperties>
</file>